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266" r:id="rId11"/>
    <p:sldId id="287" r:id="rId12"/>
    <p:sldId id="288" r:id="rId13"/>
    <p:sldId id="285" r:id="rId14"/>
    <p:sldId id="264" r:id="rId15"/>
    <p:sldId id="263" r:id="rId16"/>
    <p:sldId id="258" r:id="rId17"/>
    <p:sldId id="274" r:id="rId18"/>
    <p:sldId id="298" r:id="rId19"/>
    <p:sldId id="276" r:id="rId20"/>
    <p:sldId id="300" r:id="rId21"/>
    <p:sldId id="299" r:id="rId22"/>
    <p:sldId id="279" r:id="rId23"/>
    <p:sldId id="272" r:id="rId24"/>
    <p:sldId id="278" r:id="rId25"/>
    <p:sldId id="275" r:id="rId26"/>
    <p:sldId id="293" r:id="rId27"/>
    <p:sldId id="267" r:id="rId28"/>
    <p:sldId id="271" r:id="rId29"/>
    <p:sldId id="270" r:id="rId30"/>
    <p:sldId id="281" r:id="rId31"/>
    <p:sldId id="277" r:id="rId32"/>
    <p:sldId id="283" r:id="rId33"/>
    <p:sldId id="259" r:id="rId34"/>
    <p:sldId id="273" r:id="rId35"/>
    <p:sldId id="260" r:id="rId36"/>
    <p:sldId id="262" r:id="rId37"/>
    <p:sldId id="261" r:id="rId38"/>
    <p:sldId id="268" r:id="rId39"/>
    <p:sldId id="28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59"/>
            <p14:sldId id="273"/>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3"/>
    <p:restoredTop sz="63450"/>
  </p:normalViewPr>
  <p:slideViewPr>
    <p:cSldViewPr snapToGrid="0" snapToObjects="1">
      <p:cViewPr>
        <p:scale>
          <a:sx n="87" d="100"/>
          <a:sy n="87" d="100"/>
        </p:scale>
        <p:origin x="-432" y="-58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 2016</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r>
            <a:rPr lang="en-US" dirty="0" smtClean="0"/>
            <a:t> Graduation</a:t>
          </a:r>
          <a:endParaRPr lang="en-US" dirty="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DC1AC787-14FD-AB48-85EA-041C2C5ED570}">
      <dgm:prSet phldrT="[Text]"/>
      <dgm:spPr/>
      <dgm:t>
        <a:bodyPr/>
        <a:lstStyle/>
        <a:p>
          <a:pPr marL="114300" lvl="1" indent="0" algn="l" defTabSz="666750">
            <a:lnSpc>
              <a:spcPct val="90000"/>
            </a:lnSpc>
            <a:spcBef>
              <a:spcPct val="0"/>
            </a:spcBef>
            <a:spcAft>
              <a:spcPct val="15000"/>
            </a:spcAft>
            <a:buNone/>
          </a:pPr>
          <a:endParaRPr lang="en-US" dirty="0"/>
        </a:p>
      </dgm:t>
    </dgm:pt>
    <dgm:pt modelId="{3106CC47-43D2-C246-ADBB-DBA1FCC593A9}" type="parTrans" cxnId="{6E64BB19-8653-D84C-9B98-8B06AE7EC167}">
      <dgm:prSet/>
      <dgm:spPr/>
      <dgm:t>
        <a:bodyPr/>
        <a:lstStyle/>
        <a:p>
          <a:endParaRPr lang="en-US"/>
        </a:p>
      </dgm:t>
    </dgm:pt>
    <dgm:pt modelId="{400089E0-5C04-1C46-97EF-5B87EFA97DE3}" type="sibTrans" cxnId="{6E64BB19-8653-D84C-9B98-8B06AE7EC167}">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074E5A25-EB77-E246-9B7C-BD9AD09DB2B4}" type="presOf" srcId="{DC1AC787-14FD-AB48-85EA-041C2C5ED570}"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1"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4489E8EF-C2C6-4748-BBBD-362AC4C246C1}" srcId="{3D0B8208-7308-CA45-8D9B-E803CFDED966}" destId="{78FF53DF-7D2A-C840-8DD2-5F386CE069BD}" srcOrd="1" destOrd="0" parTransId="{50157867-A39C-C544-B485-EEED1D70671F}" sibTransId="{020ABD52-FC19-E144-92DE-145B67D13859}"/>
    <dgm:cxn modelId="{F171A078-6FF7-EB4C-A824-F52ED33A4461}" type="presOf" srcId="{931E0EC5-D3CA-7B4E-A60F-39F943D2BCF6}" destId="{400A8A59-0A3D-1A4C-852A-71CB129BA5CC}"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CE7BB0B-DA11-F24A-8C5E-EEC348EEE834}" type="presOf" srcId="{4A11E084-E4C5-3B4F-9B07-838456963AB7}" destId="{400A8A59-0A3D-1A4C-852A-71CB129BA5CC}" srcOrd="0" destOrd="3"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2"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245394DD-EB3D-EB4E-8049-2AC38C369190}" type="presOf" srcId="{BEFCFD01-A87A-0243-BD74-C698BD247069}" destId="{400A8A59-0A3D-1A4C-852A-71CB129BA5CC}" srcOrd="0" destOrd="2" presId="urn:microsoft.com/office/officeart/2005/8/layout/hProcess11"/>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6E64BB19-8653-D84C-9B98-8B06AE7EC167}" srcId="{41A490A2-519D-AF44-A671-21645CF6D3B6}" destId="{DC1AC787-14FD-AB48-85EA-041C2C5ED570}" srcOrd="1" destOrd="0" parTransId="{3106CC47-43D2-C246-ADBB-DBA1FCC593A9}" sibTransId="{400089E0-5C04-1C46-97EF-5B87EFA97DE3}"/>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F188EA1F-BB52-0E4B-9983-5E01AE277B93}" type="presOf" srcId="{02BBFC7C-F769-4F43-A24A-56B1C9F123AB}" destId="{291E94E3-DCE7-3C48-BF62-DBBBFAD7B23F}" srcOrd="0" destOrd="2" presId="urn:microsoft.com/office/officeart/2005/8/layout/hProcess11"/>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3"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Spring 2016</a:t>
          </a:r>
          <a:endParaRPr lang="en-US" sz="1900" kern="1200" dirty="0"/>
        </a:p>
        <a:p>
          <a:pPr marL="114300" lvl="1" indent="0" algn="l" defTabSz="666750">
            <a:lnSpc>
              <a:spcPct val="90000"/>
            </a:lnSpc>
            <a:spcBef>
              <a:spcPct val="0"/>
            </a:spcBef>
            <a:spcAft>
              <a:spcPct val="15000"/>
            </a:spcAft>
            <a:buChar char="••"/>
          </a:pPr>
          <a:r>
            <a:rPr lang="en-US" sz="1500" kern="1200" dirty="0" smtClean="0"/>
            <a:t> Graduation</a:t>
          </a:r>
          <a:endParaRPr lang="en-US" sz="1500" kern="1200" dirty="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like to discuss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3626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sullender.com/schol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Justify design </a:t>
            </a:r>
          </a:p>
          <a:p>
            <a:pPr lvl="1"/>
            <a:r>
              <a:rPr lang="en-US" dirty="0" smtClean="0"/>
              <a:t>Elements</a:t>
            </a:r>
          </a:p>
          <a:p>
            <a:pPr lvl="1"/>
            <a:endParaRPr lang="en-US" dirty="0" smtClean="0"/>
          </a:p>
          <a:p>
            <a:r>
              <a:rPr lang="en-US" dirty="0" smtClean="0"/>
              <a:t>Software architecture</a:t>
            </a:r>
          </a:p>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4 panels are consists of</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2000" dirty="0" err="1" smtClean="0"/>
              <a:t>Ioannis</a:t>
            </a:r>
            <a:r>
              <a:rPr lang="en-US" sz="2000" dirty="0" smtClean="0"/>
              <a:t> </a:t>
            </a:r>
            <a:r>
              <a:rPr lang="en-US" sz="2000" dirty="0"/>
              <a:t>T </a:t>
            </a:r>
            <a:r>
              <a:rPr lang="en-US" sz="2000" dirty="0" err="1" smtClean="0"/>
              <a:t>Pavlidis</a:t>
            </a:r>
            <a:endParaRPr lang="en-US" sz="2000" dirty="0" smtClean="0"/>
          </a:p>
          <a:p>
            <a:pPr lvl="1"/>
            <a:r>
              <a:rPr lang="en-US" sz="2000" dirty="0" smtClean="0"/>
              <a:t>IT </a:t>
            </a:r>
            <a:r>
              <a:rPr lang="en-US" sz="2000" dirty="0" err="1" smtClean="0"/>
              <a:t>Pavlidis</a:t>
            </a:r>
            <a:endParaRPr lang="en-US" sz="2000" dirty="0" smtClean="0"/>
          </a:p>
          <a:p>
            <a:pPr lvl="1"/>
            <a:r>
              <a:rPr lang="en-US" sz="2000" dirty="0" smtClean="0"/>
              <a:t>I </a:t>
            </a:r>
            <a:r>
              <a:rPr lang="en-US" sz="2000" dirty="0" err="1" smtClean="0"/>
              <a:t>Pavlidis</a:t>
            </a:r>
            <a:endParaRPr lang="en-US" sz="2000" dirty="0" smtClean="0"/>
          </a:p>
          <a:p>
            <a:pPr lvl="1"/>
            <a:r>
              <a:rPr lang="en-US" sz="2000" dirty="0" err="1" smtClean="0"/>
              <a:t>Ioannis</a:t>
            </a:r>
            <a:r>
              <a:rPr lang="en-US" sz="2000" dirty="0" smtClean="0"/>
              <a:t> </a:t>
            </a:r>
            <a:r>
              <a:rPr lang="en-US" sz="2000" dirty="0" err="1" smtClean="0"/>
              <a:t>Pavlidis</a:t>
            </a:r>
            <a:endParaRPr lang="en-US" sz="20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smtClean="0"/>
              <a:t>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Content Placeholder 2"/>
          <p:cNvSpPr>
            <a:spLocks noGrp="1"/>
          </p:cNvSpPr>
          <p:nvPr>
            <p:ph idx="1"/>
          </p:nvPr>
        </p:nvSpPr>
        <p:spPr/>
        <p:txBody>
          <a:bodyPr/>
          <a:lstStyle/>
          <a:p>
            <a:r>
              <a:rPr lang="en-US" dirty="0" smtClean="0"/>
              <a:t>Method I develop</a:t>
            </a:r>
          </a:p>
          <a:p>
            <a:r>
              <a:rPr lang="en-US" dirty="0" smtClean="0"/>
              <a:t>User assessment</a:t>
            </a:r>
          </a:p>
          <a:p>
            <a:r>
              <a:rPr lang="en-US" dirty="0" smtClean="0"/>
              <a:t>Result assessment</a:t>
            </a:r>
          </a:p>
          <a:p>
            <a:r>
              <a:rPr lang="en-US" dirty="0" smtClean="0"/>
              <a:t>Usage assessment</a:t>
            </a:r>
            <a:endParaRPr lang="en-US" dirty="0"/>
          </a:p>
        </p:txBody>
      </p:sp>
    </p:spTree>
    <p:extLst>
      <p:ext uri="{BB962C8B-B14F-4D97-AF65-F5344CB8AC3E}">
        <p14:creationId xmlns:p14="http://schemas.microsoft.com/office/powerpoint/2010/main" val="1774546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p:txBody>
          <a:bodyPr/>
          <a:lstStyle/>
          <a:p>
            <a:r>
              <a:rPr lang="en-US" dirty="0" smtClean="0"/>
              <a:t>Online Survey</a:t>
            </a:r>
          </a:p>
          <a:p>
            <a:r>
              <a:rPr lang="en-US" dirty="0" smtClean="0"/>
              <a:t>15 participants (Graduate, Post Doc, Professor)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170" y="2916926"/>
            <a:ext cx="8483660" cy="3705548"/>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Not only individual but also group such as department, college</a:t>
            </a:r>
            <a:endParaRPr lang="en-US" dirty="0"/>
          </a:p>
          <a:p>
            <a:endParaRPr lang="en-US" dirty="0"/>
          </a:p>
          <a:p>
            <a:r>
              <a:rPr lang="en-US" dirty="0" smtClean="0"/>
              <a:t>More agencies if available</a:t>
            </a:r>
          </a:p>
          <a:p>
            <a:endParaRPr lang="en-US" dirty="0"/>
          </a:p>
          <a:p>
            <a:r>
              <a:rPr lang="en-US" dirty="0" smtClean="0"/>
              <a:t>Dissertation will be on May 2016 (Expected)</a:t>
            </a:r>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77653755"/>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Thank you</a:t>
            </a:r>
            <a:endParaRPr lang="en-US"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Visualizations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Visualizations are generated </a:t>
            </a:r>
            <a:r>
              <a:rPr lang="en-US" dirty="0"/>
              <a:t>by software.</a:t>
            </a:r>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are manually </a:t>
            </a:r>
            <a:r>
              <a:rPr lang="en-US" dirty="0"/>
              <a:t>drawn.</a:t>
            </a:r>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110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15346</TotalTime>
  <Words>1909</Words>
  <Application>Microsoft Macintosh PowerPoint</Application>
  <PresentationFormat>Widescreen</PresentationFormat>
  <Paragraphs>302</Paragraphs>
  <Slides>41</Slides>
  <Notes>24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Visualizations vs. Infographics</vt:lpstr>
      <vt:lpstr>Exploration vs Explanation</vt:lpstr>
      <vt:lpstr>Education vs Persuasion</vt:lpstr>
      <vt:lpstr>Overview</vt:lpstr>
      <vt:lpstr>Introduction</vt:lpstr>
      <vt:lpstr>PowerPoint Presentation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Assessment</vt:lpstr>
      <vt:lpstr>Usability Study</vt:lpstr>
      <vt:lpstr>Future Work</vt:lpstr>
      <vt:lpstr>PhD Timeline</vt:lpstr>
      <vt:lpstr>References</vt:lpstr>
      <vt:lpstr>Acknowledgments</vt:lpstr>
      <vt:lpstr>Questions?</vt:lpstr>
      <vt:lpstr>Departmental Plot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190</cp:revision>
  <dcterms:created xsi:type="dcterms:W3CDTF">2015-09-15T19:51:47Z</dcterms:created>
  <dcterms:modified xsi:type="dcterms:W3CDTF">2016-02-10T20:28:52Z</dcterms:modified>
</cp:coreProperties>
</file>